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74" r:id="rId15"/>
    <p:sldId id="270" r:id="rId16"/>
    <p:sldId id="271" r:id="rId17"/>
    <p:sldId id="272" r:id="rId18"/>
    <p:sldId id="275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>
        <p:scale>
          <a:sx n="90" d="100"/>
          <a:sy n="90" d="100"/>
        </p:scale>
        <p:origin x="-594" y="-87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Пправительства Новосибирской области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257AD-AD44-4BB8-830C-E4A44B1CA243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87616-8BFA-4ECC-821B-495F19364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23624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Пправительства Новосибирской области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54ADA-C8D5-46AA-90D0-FD0B14CA4DFC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184C7-4360-4BFC-AE50-915A009DF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94642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Пправительства Новосибирской области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126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Пправительства Новосибирской области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438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Пправительства Новосибирской области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431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028700"/>
            <a:ext cx="8229600" cy="13716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1A2E2-D3C8-4F37-9254-A4485838D189}" type="datetime1">
              <a:rPr lang="ru-RU" smtClean="0"/>
              <a:t>02.12.2015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E9CD-E111-4521-8909-239313D22B65}" type="datetime1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7D1EB-13AD-486A-B69E-6A60FE72188D}" type="datetime1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CD66A-633A-4327-95CA-5DB9ED5B0967}" type="datetime1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1880840"/>
            <a:ext cx="7086600" cy="1132284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5ED26-3BD3-4116-8A71-AECFCE6F2EC6}" type="datetime1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4812507"/>
            <a:ext cx="7620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DAEAC-2090-4BBF-B37C-C58211756EED}" type="datetime1">
              <a:rPr lang="ru-RU" smtClean="0"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151335"/>
            <a:ext cx="4041775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71651"/>
            <a:ext cx="4040188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771651"/>
            <a:ext cx="4041775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FB7D-2402-40C6-AEF0-713532C0DE74}" type="datetime1">
              <a:rPr lang="ru-RU" smtClean="0"/>
              <a:t>02.12.2015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5DAB-0999-4288-9A2A-758CA0498A2C}" type="datetime1">
              <a:rPr lang="ru-RU" smtClean="0"/>
              <a:t>02.12.2015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A958-94AD-434A-8885-746168E56199}" type="datetime1">
              <a:rPr lang="ru-RU" smtClean="0"/>
              <a:t>02.12.2015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143001"/>
            <a:ext cx="3008313" cy="3451622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BBB4-1F19-4E2E-8522-5F1135F98805}" type="datetime1">
              <a:rPr lang="ru-RU" smtClean="0"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486400" cy="391716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875090"/>
            <a:ext cx="5486400" cy="397764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FB3B-F29F-45CC-883F-42DE770EA0D6}" type="datetime1">
              <a:rPr lang="ru-RU" smtClean="0"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318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0498684-3101-4F49-925E-CBE46693459F}" type="datetime1">
              <a:rPr lang="ru-RU" smtClean="0"/>
              <a:t>02.12.2015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7494"/>
            <a:ext cx="8229600" cy="432048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«Организация противодействия коррупции в организациях, подведомственных органам местного самоуправления»</a:t>
            </a:r>
            <a:endParaRPr lang="ru-RU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7544" y="4515966"/>
            <a:ext cx="8208912" cy="57038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20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1044116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Общие ценности, принципы и правила поведения, которые могут быть закреплены в кодексе</a:t>
            </a:r>
            <a:endParaRPr lang="ru-RU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29612"/>
            <a:ext cx="8229600" cy="318635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соблюдение высоких этических стандартов поведения;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поддержание высоких стандартов профессиональной деятельности;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следование лучшим практикам корпоративного управления;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создание и поддержание атмосферы доверия и взаимного уважения;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следование принципу добросовестной конкуренции;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соблюдение законности и принятых на себя договорных обязательств;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соблюдение принципов объективности и честности при принятии кадровых решений.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67544" y="4803998"/>
            <a:ext cx="8208912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Предотвращение и урегулирование конфликта интересов</a:t>
            </a:r>
            <a:endParaRPr lang="ru-RU" sz="2800" b="1" u="sng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8782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342900" indent="-342900" algn="just">
              <a:buSzPct val="100000"/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Основной задачей деятельности организации по предотвращению и урегулированию конфликта интересов является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ограничение влияния частных интересов, личной заинтересованности работников на реализуемые ими трудовые функции, принимаемые деловые решения.</a:t>
            </a:r>
          </a:p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7544" y="4812507"/>
            <a:ext cx="8208912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205978"/>
            <a:ext cx="8568952" cy="961616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</a:t>
            </a:r>
            <a:r>
              <a:rPr lang="ru-RU" sz="2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принципы работы по управлению конфликтом интересов в </a:t>
            </a:r>
            <a:r>
              <a:rPr lang="ru-RU" sz="2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организации</a:t>
            </a:r>
            <a:r>
              <a:rPr lang="ru-RU" sz="28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28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347614"/>
            <a:ext cx="8568952" cy="324036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обязательность </a:t>
            </a: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раскрытия сведений о реальном или потенциальном конфликте интересов;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индивидуальное рассмотрение и оценка репутационных рисков для организации при выявлении каждого конфликта интересов и его урегулирование;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конфиденциальность процесса раскрытия сведений о конфликте интересов и процесса его урегулирования;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соблюдение баланса интересов организации и работника;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защита работника от преследования в связи с сообщением о конфликте интересов, который был своевременно раскрыт работником и урегулирован организацией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51520" y="4812507"/>
            <a:ext cx="8568952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0392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213643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целях предотвращения и урегулирования конфликта интересов организациям рекомендуется:</a:t>
            </a:r>
            <a:endParaRPr lang="ru-RU" sz="28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35646"/>
            <a:ext cx="8229600" cy="3024336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Принять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Положение о конфликте интересов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Разработать примерный перечень возможных ситуаций конфликта интересов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Установить процедуру раскрытия конфликта интересов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Определить лиц, ответственных за прием сведений о возникшем конфликте интересов и рассмотрение этих сведений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67544" y="4812507"/>
            <a:ext cx="8280920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233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129614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Обязанности </a:t>
            </a:r>
            <a:r>
              <a:rPr lang="ru-RU" sz="28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работников в связи с раскрытием и урегулированием конфликта </a:t>
            </a:r>
            <a:r>
              <a:rPr lang="ru-RU" sz="28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интересов</a:t>
            </a:r>
            <a:endParaRPr lang="ru-RU" sz="28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91630"/>
            <a:ext cx="8712968" cy="3168352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algn="just">
              <a:buSzPct val="100000"/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принятии решений по деловым вопросам и выполнении своих трудовых обязанностей руководствоваться интересами организации - без учета своих личных интересов, интересов своих родственников и друзей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SzPct val="100000"/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избегать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(по возможности) ситуаций и обстоятельств, которые могут привести к конфликту интересов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pPr algn="just">
              <a:buSzPct val="100000"/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раскрывать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возникший (реальный) или потенциальный конфликт интересов;</a:t>
            </a:r>
          </a:p>
          <a:p>
            <a:pPr algn="just">
              <a:buSzPct val="100000"/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содействовать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урегулированию возникшего конфликта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интересов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4812507"/>
            <a:ext cx="8712968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6544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000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Внутренний контроль </a:t>
            </a:r>
            <a:r>
              <a:rPr lang="ru-RU" sz="3000" u="sng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3000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аудит </a:t>
            </a:r>
            <a:r>
              <a:rPr lang="ru-RU" sz="3000" u="sng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59832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marL="137160" indent="0" algn="ctr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задач: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надежности и достоверности финансовой (бухгалтерской) отчетности организации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SzPct val="100000"/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соответствия деятельности организации требованиям нормативных правовых актов и локальных нормативных актов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67544" y="4812507"/>
            <a:ext cx="8208912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1167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144016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Система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внутреннего контроля и аудита должна учитывать требования антикоррупционной политики, реализуемой организацией, в том числе:</a:t>
            </a:r>
            <a:b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7654"/>
            <a:ext cx="8229600" cy="2952328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проверка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соблюдения различных организационных процедур и правил деятельности, которые значимы с точки зрения работы по профилактике и предупреждению коррупции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pPr algn="just">
              <a:buFont typeface="Wingdings" pitchFamily="2" charset="2"/>
              <a:buChar char="q"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проверка экономической обоснованности осуществляемых операций в сферах коррупционного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риска;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контроль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документирования операций хозяйственной деятельности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67544" y="4812507"/>
            <a:ext cx="8208912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8308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471"/>
            <a:ext cx="8229600" cy="165618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Контроль документирования </a:t>
            </a:r>
            <a:r>
              <a:rPr lang="ru-RU" sz="2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операций хозяйственной </a:t>
            </a:r>
            <a:r>
              <a:rPr lang="ru-RU" sz="2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деятельности </a:t>
            </a:r>
            <a:r>
              <a:rPr lang="ru-RU" sz="2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направлен на предупреждение </a:t>
            </a:r>
            <a:r>
              <a:rPr lang="ru-RU" sz="2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выявление </a:t>
            </a:r>
            <a:r>
              <a:rPr lang="ru-RU" sz="2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следующих нарушений:  </a:t>
            </a:r>
            <a:endParaRPr lang="ru-RU" sz="26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9662"/>
            <a:ext cx="8229600" cy="288032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составления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неофициальной отчетности;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использования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поддельных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документов;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записи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несуществующих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расходов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отсутствия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первичных учетных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документов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исправлений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документах и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отчетности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уничтожения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документов и отчетности ранее установленного срока и т.д.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67544" y="4812507"/>
            <a:ext cx="8208912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931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419622"/>
            <a:ext cx="8229600" cy="3024336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  <a:endParaRPr lang="ru-RU" sz="4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467544" y="4812507"/>
            <a:ext cx="8280920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04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207774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Часть 1 статьи 13.3 Федерального закона</a:t>
            </a:r>
            <a:r>
              <a:rPr lang="en-US" sz="3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№273-ФЗ </a:t>
            </a:r>
            <a:r>
              <a:rPr lang="en-US" sz="3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3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«О противодействии коррупции»:</a:t>
            </a:r>
            <a:endParaRPr lang="ru-RU" sz="3400" dirty="0">
              <a:solidFill>
                <a:schemeClr val="bg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55726"/>
            <a:ext cx="8229600" cy="23042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3400" b="1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«Организации обязаны разрабатывать и принимать меры по предупреждению </a:t>
            </a:r>
            <a:r>
              <a:rPr lang="ru-RU" sz="3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коррупции»</a:t>
            </a:r>
            <a:endParaRPr lang="ru-RU" sz="3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67544" y="4495428"/>
            <a:ext cx="8208912" cy="648072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38859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78"/>
            <a:ext cx="8640960" cy="936104"/>
          </a:xfrm>
          <a:scene3d>
            <a:camera prst="orthographicFront"/>
            <a:lightRig rig="soft" dir="t">
              <a:rot lat="0" lon="0" rev="16800000"/>
            </a:lightRig>
          </a:scene3d>
          <a:sp3d>
            <a:bevelT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23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Меры, рекомендуемые к применению в организациях: </a:t>
            </a:r>
            <a:r>
              <a:rPr lang="ru-RU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(часть 2 статьи 13.3 Федерального закона №273-ФЗ)</a:t>
            </a:r>
            <a:endParaRPr lang="ru-RU" sz="1800" dirty="0">
              <a:solidFill>
                <a:schemeClr val="bg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31590"/>
            <a:ext cx="8640960" cy="3528392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>
              <a:buClr>
                <a:schemeClr val="tx1"/>
              </a:buClr>
              <a:buSzPct val="100000"/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Определение подразделений или должностных лиц, ответственных за профилактику коррупционных и иных правонарушений.</a:t>
            </a:r>
          </a:p>
          <a:p>
            <a:pPr algn="just">
              <a:buSzPct val="100000"/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Сотрудничество организации с правоохранительными органами.</a:t>
            </a:r>
          </a:p>
          <a:p>
            <a:pPr algn="just">
              <a:buSzPct val="100000"/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и внедрение в практику стандартов и процедур, направленных на добросовестную работу организации.</a:t>
            </a:r>
          </a:p>
          <a:p>
            <a:pPr marL="594360" indent="-457200" algn="just">
              <a:buSzPct val="100000"/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Принятие кодекса этики и служебного поведения работников организации.</a:t>
            </a:r>
          </a:p>
          <a:p>
            <a:pPr marL="594360" indent="-457200" algn="just">
              <a:buSzPct val="100000"/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Предотвращение и урегулирование конфликта интересов.</a:t>
            </a:r>
          </a:p>
          <a:p>
            <a:pPr marL="594360" indent="-457200" algn="just">
              <a:buSzPct val="100000"/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Недопущение составления неофициальной отчетности и использования поддельных документов.</a:t>
            </a:r>
            <a:endParaRPr lang="ru-RU" sz="20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4812507"/>
            <a:ext cx="8640960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651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100811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принципы противодействия коррупции в организациях</a:t>
            </a:r>
            <a:endParaRPr lang="ru-RU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3598"/>
            <a:ext cx="8229600" cy="345638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Принцип соответствия политики организации действующему законодательству.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Принцип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личного примера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руководства.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Принцип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вовлеченности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работников.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Принцип соразмерности антикоррупционных процедур риску коррупции.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Принцип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эффективности антикоррупционных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процедур.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Принцип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ответственности и неотвратимости наказания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Принцип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постоянного контроля и регулярного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мониторинга.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67544" y="4812507"/>
            <a:ext cx="8208912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560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123478"/>
            <a:ext cx="3213994" cy="952847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ru-RU" sz="2000" b="1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Антикоррупционная политика организации</a:t>
            </a:r>
            <a:r>
              <a:rPr lang="ru-RU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</a:t>
            </a:r>
            <a:endParaRPr lang="ru-RU" sz="2000" b="1" u="sng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1" y="1143001"/>
            <a:ext cx="3213994" cy="337296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омплекс взаимосвязанных принципов, процедур и конкретных мероприятий, направленных на профилактику и пресечение коррупционных правонарушений в деятельности данной организации.</a:t>
            </a:r>
          </a:p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Рекомендуется закрепление в едином документе.</a:t>
            </a:r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63888" y="123479"/>
            <a:ext cx="5436000" cy="4392487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Этапы в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разработке и реализации антикоррупционной политики как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документа: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651510" indent="-514350">
              <a:buSzPct val="100000"/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проекта.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651510" indent="-514350">
              <a:buSzPct val="100000"/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Обсуждение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проекта и его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утверждение.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651510" indent="-514350">
              <a:buSzPct val="100000"/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Информирование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работников о принятой в организации антикоррупционной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политике.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651510" indent="-514350">
              <a:buSzPct val="100000"/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предусмотренных политикой антикоррупционных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мер.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651510" indent="-514350">
              <a:buSzPct val="100000"/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Анализ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применения антикоррупционной политики и, при необходимости, ее пересмотр.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51520" y="4812507"/>
            <a:ext cx="8784976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34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3478"/>
            <a:ext cx="8363272" cy="115212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600" b="1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Определение структурных подразделений или должностных лиц, ответственных за работу по противодействию коррупции</a:t>
            </a:r>
            <a:endParaRPr lang="ru-RU" sz="2600" b="1" u="sng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491630"/>
            <a:ext cx="8363272" cy="309634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>
              <a:buSzPct val="100000"/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их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задачи, функции и полномочия должны быть четко определены и закреплены, например,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антикоррупционной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политике организации, в трудовых договорах, должностных инструкциях;</a:t>
            </a:r>
          </a:p>
          <a:p>
            <a:pPr>
              <a:buSzPct val="100000"/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подчинены непосредственно руководству организации;</a:t>
            </a:r>
          </a:p>
          <a:p>
            <a:pPr>
              <a:buSzPct val="100000"/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формируются (определяются) с учетом штатной численности организации;</a:t>
            </a:r>
          </a:p>
          <a:p>
            <a:pPr>
              <a:buSzPct val="100000"/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должны быть обеспечены необходимыми техническими ресурсами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23528" y="4812507"/>
            <a:ext cx="8352928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6495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7152"/>
            <a:ext cx="8856984" cy="82640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Обязанности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структурного подразделения или должностного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лица, ответственных за противодействие коррупции</a:t>
            </a:r>
            <a:endParaRPr lang="ru-RU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15566"/>
            <a:ext cx="8856984" cy="367240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SzPct val="100000"/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проектов </a:t>
            </a: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локальных нормативных актов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организации;</a:t>
            </a:r>
            <a:endParaRPr lang="ru-RU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SzPct val="100000"/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проведение </a:t>
            </a: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контрольных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мероприятий;</a:t>
            </a:r>
            <a:endParaRPr lang="ru-RU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SzPct val="100000"/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организация </a:t>
            </a: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проведения оценки коррупционных рисков;</a:t>
            </a:r>
          </a:p>
          <a:p>
            <a:pPr>
              <a:lnSpc>
                <a:spcPct val="120000"/>
              </a:lnSpc>
              <a:buSzPct val="100000"/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прием </a:t>
            </a: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рассмотрение сообщений о случаях склонения работников к совершению коррупционных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правонарушений;</a:t>
            </a:r>
            <a:endParaRPr lang="ru-RU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SzPct val="100000"/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организация </a:t>
            </a: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заполнения и рассмотрения деклараций о конфликте интересов;</a:t>
            </a:r>
          </a:p>
          <a:p>
            <a:pPr>
              <a:lnSpc>
                <a:spcPct val="120000"/>
              </a:lnSpc>
              <a:buSzPct val="100000"/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обучение и консультирование </a:t>
            </a: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работников;</a:t>
            </a:r>
          </a:p>
          <a:p>
            <a:pPr>
              <a:lnSpc>
                <a:spcPct val="120000"/>
              </a:lnSpc>
              <a:buSzPct val="100000"/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содействие представителям </a:t>
            </a: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контрольно-надзорных и правоохранительных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органов; </a:t>
            </a:r>
            <a:endParaRPr lang="ru-RU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SzPct val="100000"/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оценка результатов </a:t>
            </a: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антикоррупционной работы и подготовка соответствующих отчетных материалов </a:t>
            </a:r>
            <a:endParaRPr lang="ru-RU" sz="15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07504" y="4812507"/>
            <a:ext cx="8856984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232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64095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Формы сотрудничества с правоохранительными органами</a:t>
            </a:r>
            <a:endParaRPr lang="ru-RU" sz="26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059582"/>
            <a:ext cx="8229600" cy="352839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публичное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обязательство сообщать в соответствующие правоохранительные органы о случаях совершения коррупционных правонарушений, о которых организации (работникам организации) стало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известно;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оказание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содействия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представителям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правоохранительных органов при проведении ими инспекционных проверок деятельности организации по вопросам предупреждения и противодействия коррупции;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оказание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содействия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представителям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правоохранительных органов при проведении мероприятий по пресечению или расследованию коррупционных преступлений, включая оперативно-розыскные мероприятия</a:t>
            </a:r>
          </a:p>
          <a:p>
            <a:pPr algn="just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7544" y="4812507"/>
            <a:ext cx="8208912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128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3229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u="sng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и внедрение в практику стандартов и процедур, направленных на добросовестную работу организации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45636"/>
            <a:ext cx="8229600" cy="91810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кодекс этики и служебного поведения работников организации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2949792"/>
            <a:ext cx="8229600" cy="163818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 marL="137160"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положения, устанавливающие ряд правил и стандартов поведения работников, затрагивающих общую этику деловых отношений и направленных на формирование этичного, добросовестного поведения работников и организации в целом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355976" y="2517744"/>
            <a:ext cx="432048" cy="432048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355976" y="1113588"/>
            <a:ext cx="432048" cy="432048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67544" y="4812507"/>
            <a:ext cx="8229600" cy="2738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департамент организации управления и государственной гражданской службы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администрации Губернатора Новосибирской области и Правительства Новосибирской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28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1234</TotalTime>
  <Words>1176</Words>
  <Application>Microsoft Office PowerPoint</Application>
  <PresentationFormat>Экран (16:9)</PresentationFormat>
  <Paragraphs>131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«Организация противодействия коррупции в организациях, подведомственных органам местного самоуправления»</vt:lpstr>
      <vt:lpstr>Часть 1 статьи 13.3 Федерального закона №273-ФЗ  «О противодействии коррупции»:</vt:lpstr>
      <vt:lpstr>Меры, рекомендуемые к применению в организациях: (часть 2 статьи 13.3 Федерального закона №273-ФЗ)</vt:lpstr>
      <vt:lpstr>Основные принципы противодействия коррупции в организациях</vt:lpstr>
      <vt:lpstr>Антикоррупционная политика организации -</vt:lpstr>
      <vt:lpstr>Определение структурных подразделений или должностных лиц, ответственных за работу по противодействию коррупции</vt:lpstr>
      <vt:lpstr>Обязанности структурного подразделения или должностного лица, ответственных за противодействие коррупции</vt:lpstr>
      <vt:lpstr>Формы сотрудничества с правоохранительными органами</vt:lpstr>
      <vt:lpstr>Разработка и внедрение в практику стандартов и процедур, направленных на добросовестную работу организации</vt:lpstr>
      <vt:lpstr>Общие ценности, принципы и правила поведения, которые могут быть закреплены в кодексе</vt:lpstr>
      <vt:lpstr>Предотвращение и урегулирование конфликта интересов</vt:lpstr>
      <vt:lpstr> Основные принципы работы по управлению конфликтом интересов в организации </vt:lpstr>
      <vt:lpstr>В целях предотвращения и урегулирования конфликта интересов организациям рекомендуется:</vt:lpstr>
      <vt:lpstr>Обязанности работников в связи с раскрытием и урегулированием конфликта интересов</vt:lpstr>
      <vt:lpstr>Внутренний контроль и аудит организации </vt:lpstr>
      <vt:lpstr> Система внутреннего контроля и аудита должна учитывать требования антикоррупционной политики, реализуемой организацией, в том числе: </vt:lpstr>
      <vt:lpstr>Контроль документирования операций хозяйственной деятельности направлен на предупреждение и выявление следующих нарушений: 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противодействия коррупции в организациях, подведомственных органам местного самоуправления</dc:title>
  <dc:creator>Былина Дарья Андреевна</dc:creator>
  <cp:lastModifiedBy>Былина Дарья Андреевна</cp:lastModifiedBy>
  <cp:revision>59</cp:revision>
  <dcterms:created xsi:type="dcterms:W3CDTF">2015-11-16T02:53:58Z</dcterms:created>
  <dcterms:modified xsi:type="dcterms:W3CDTF">2015-12-02T05:12:41Z</dcterms:modified>
</cp:coreProperties>
</file>